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6" r:id="rId25"/>
    <p:sldId id="315" r:id="rId26"/>
    <p:sldId id="317" r:id="rId27"/>
    <p:sldId id="318" r:id="rId28"/>
    <p:sldId id="319" r:id="rId29"/>
    <p:sldId id="320" r:id="rId30"/>
    <p:sldId id="32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19" autoAdjust="0"/>
  </p:normalViewPr>
  <p:slideViewPr>
    <p:cSldViewPr snapToGrid="0">
      <p:cViewPr varScale="1">
        <p:scale>
          <a:sx n="62" d="100"/>
          <a:sy n="62" d="100"/>
        </p:scale>
        <p:origin x="66" y="19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10/6/2024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10/6/2024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10/6/2024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10/6/2024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10/6/2024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10/6/2024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10/6/2024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10/6/2024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10/6/2024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10/6/2024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n-IN"/>
          </a:p>
        </p:txBody>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n-IN"/>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1" y="1975104"/>
            <a:ext cx="4947858" cy="2011261"/>
          </a:xfrm>
        </p:spPr>
        <p:txBody>
          <a:bodyPr numCol="1">
            <a:normAutofit fontScale="90000"/>
          </a:bodyPr>
          <a:lstStyle/>
          <a:p>
            <a:pPr>
              <a:lnSpc>
                <a:spcPct val="100000"/>
              </a:lnSpc>
            </a:pPr>
            <a:r>
              <a:rPr lang="en-IN" sz="2800" b="1" u="sng" dirty="0">
                <a:effectLst/>
                <a:latin typeface="Times New Roman" panose="02020603050405020304" pitchFamily="18" charset="0"/>
                <a:ea typeface="Times New Roman" panose="02020603050405020304" pitchFamily="18" charset="0"/>
              </a:rPr>
              <a:t>Feature Extraction and Price Prediction for Mobile Phones</a:t>
            </a:r>
            <a:br>
              <a:rPr lang="en-IN" sz="2800" dirty="0">
                <a:effectLst/>
                <a:latin typeface="Arial" panose="020B0604020202020204" pitchFamily="34" charset="0"/>
                <a:ea typeface="Arial" panose="020B0604020202020204" pitchFamily="34" charset="0"/>
              </a:rPr>
            </a:br>
            <a:br>
              <a:rPr lang="en-IN" sz="2800" dirty="0">
                <a:effectLst/>
                <a:latin typeface="Arial" panose="020B0604020202020204" pitchFamily="34" charset="0"/>
                <a:ea typeface="Arial" panose="020B0604020202020204" pitchFamily="34" charset="0"/>
              </a:rPr>
            </a:br>
            <a:r>
              <a:rPr lang="en-IN" sz="2800" dirty="0">
                <a:solidFill>
                  <a:srgbClr val="FF0000"/>
                </a:solidFill>
                <a:effectLst/>
                <a:latin typeface="Arial" panose="020B0604020202020204" pitchFamily="34" charset="0"/>
                <a:ea typeface="Arial" panose="020B0604020202020204" pitchFamily="34" charset="0"/>
              </a:rPr>
              <a:t>project-4</a:t>
            </a:r>
            <a:endParaRPr lang="en-US" sz="2800" dirty="0">
              <a:solidFill>
                <a:srgbClr val="FF0000"/>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Pradeep Kumar Chauhan</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88BFD-7A86-F45C-DDDA-33492C2E7F76}"/>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819732FA-7991-D0B9-1274-2DD38058F431}"/>
              </a:ext>
            </a:extLst>
          </p:cNvPr>
          <p:cNvSpPr>
            <a:spLocks noGrp="1"/>
          </p:cNvSpPr>
          <p:nvPr>
            <p:ph idx="1"/>
          </p:nvPr>
        </p:nvSpPr>
        <p:spPr>
          <a:xfrm>
            <a:off x="557720" y="2149813"/>
            <a:ext cx="2312479" cy="3854197"/>
          </a:xfrm>
        </p:spPr>
        <p:txBody>
          <a:bodyPr>
            <a:normAutofit/>
          </a:bodyPr>
          <a:lstStyle/>
          <a:p>
            <a:r>
              <a:rPr lang="en-US" sz="1800" dirty="0">
                <a:solidFill>
                  <a:schemeClr val="tx1">
                    <a:lumMod val="85000"/>
                    <a:lumOff val="15000"/>
                  </a:schemeClr>
                </a:solidFill>
              </a:rPr>
              <a:t>Treating the columns so that their data can be utilize by converting string to int.</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96AE66DF-9687-A959-CB57-2D5CCF76B145}"/>
              </a:ext>
            </a:extLst>
          </p:cNvPr>
          <p:cNvPicPr>
            <a:picLocks noChangeAspect="1"/>
          </p:cNvPicPr>
          <p:nvPr/>
        </p:nvPicPr>
        <p:blipFill>
          <a:blip r:embed="rId2"/>
          <a:stretch>
            <a:fillRect/>
          </a:stretch>
        </p:blipFill>
        <p:spPr>
          <a:xfrm>
            <a:off x="4405964" y="882398"/>
            <a:ext cx="6524793" cy="5121612"/>
          </a:xfrm>
          <a:prstGeom prst="rect">
            <a:avLst/>
          </a:prstGeom>
        </p:spPr>
      </p:pic>
    </p:spTree>
    <p:extLst>
      <p:ext uri="{BB962C8B-B14F-4D97-AF65-F5344CB8AC3E}">
        <p14:creationId xmlns:p14="http://schemas.microsoft.com/office/powerpoint/2010/main" val="214049144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8" name="Rectangle 3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C2F51-E510-B45A-181B-6CF699C9C15B}"/>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D31966F5-80F5-6FDA-3927-CD10EAF1B57D}"/>
              </a:ext>
            </a:extLst>
          </p:cNvPr>
          <p:cNvSpPr>
            <a:spLocks noGrp="1"/>
          </p:cNvSpPr>
          <p:nvPr>
            <p:ph idx="1"/>
          </p:nvPr>
        </p:nvSpPr>
        <p:spPr>
          <a:xfrm>
            <a:off x="557720" y="2149813"/>
            <a:ext cx="2312479" cy="3854197"/>
          </a:xfrm>
        </p:spPr>
        <p:txBody>
          <a:bodyPr>
            <a:normAutofit/>
          </a:bodyPr>
          <a:lstStyle/>
          <a:p>
            <a:r>
              <a:rPr lang="en-US" sz="1400">
                <a:solidFill>
                  <a:schemeClr val="tx1">
                    <a:lumMod val="85000"/>
                    <a:lumOff val="15000"/>
                  </a:schemeClr>
                </a:solidFill>
              </a:rPr>
              <a:t>Dropping unnecessary columns</a:t>
            </a:r>
          </a:p>
        </p:txBody>
      </p:sp>
      <p:sp>
        <p:nvSpPr>
          <p:cNvPr id="40" name="Rectangle 39">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descr="A screenshot of a computer program&#10;&#10;Description automatically generated">
            <a:extLst>
              <a:ext uri="{FF2B5EF4-FFF2-40B4-BE49-F238E27FC236}">
                <a16:creationId xmlns:a16="http://schemas.microsoft.com/office/drawing/2014/main" id="{E30336EE-FD84-B56C-B944-544855F84069}"/>
              </a:ext>
            </a:extLst>
          </p:cNvPr>
          <p:cNvPicPr>
            <a:picLocks noChangeAspect="1"/>
          </p:cNvPicPr>
          <p:nvPr/>
        </p:nvPicPr>
        <p:blipFill>
          <a:blip r:embed="rId2"/>
          <a:stretch>
            <a:fillRect/>
          </a:stretch>
        </p:blipFill>
        <p:spPr>
          <a:xfrm>
            <a:off x="4049422" y="1832776"/>
            <a:ext cx="7237877" cy="3220855"/>
          </a:xfrm>
          <a:prstGeom prst="rect">
            <a:avLst/>
          </a:prstGeom>
        </p:spPr>
      </p:pic>
    </p:spTree>
    <p:extLst>
      <p:ext uri="{BB962C8B-B14F-4D97-AF65-F5344CB8AC3E}">
        <p14:creationId xmlns:p14="http://schemas.microsoft.com/office/powerpoint/2010/main" val="323074174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BC4C5-C11D-3493-427D-DFB9D3C446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B647D4-050B-FF3F-CAE6-0F85EBEE30EE}"/>
              </a:ext>
            </a:extLst>
          </p:cNvPr>
          <p:cNvSpPr>
            <a:spLocks noGrp="1"/>
          </p:cNvSpPr>
          <p:nvPr>
            <p:ph idx="1"/>
          </p:nvPr>
        </p:nvSpPr>
        <p:spPr/>
        <p:txBody>
          <a:bodyPr/>
          <a:lstStyle/>
          <a:p>
            <a:r>
              <a:rPr lang="en-IN" dirty="0"/>
              <a:t>Plotting  histogram</a:t>
            </a:r>
          </a:p>
        </p:txBody>
      </p:sp>
      <p:pic>
        <p:nvPicPr>
          <p:cNvPr id="5" name="Picture 4">
            <a:extLst>
              <a:ext uri="{FF2B5EF4-FFF2-40B4-BE49-F238E27FC236}">
                <a16:creationId xmlns:a16="http://schemas.microsoft.com/office/drawing/2014/main" id="{5094546C-3B99-0F31-672D-7D9439F3464C}"/>
              </a:ext>
            </a:extLst>
          </p:cNvPr>
          <p:cNvPicPr>
            <a:picLocks noChangeAspect="1"/>
          </p:cNvPicPr>
          <p:nvPr/>
        </p:nvPicPr>
        <p:blipFill>
          <a:blip r:embed="rId2"/>
          <a:stretch>
            <a:fillRect/>
          </a:stretch>
        </p:blipFill>
        <p:spPr>
          <a:xfrm>
            <a:off x="4470273" y="905256"/>
            <a:ext cx="5887272" cy="1009791"/>
          </a:xfrm>
          <a:prstGeom prst="rect">
            <a:avLst/>
          </a:prstGeom>
        </p:spPr>
      </p:pic>
      <p:pic>
        <p:nvPicPr>
          <p:cNvPr id="7" name="Picture 6">
            <a:extLst>
              <a:ext uri="{FF2B5EF4-FFF2-40B4-BE49-F238E27FC236}">
                <a16:creationId xmlns:a16="http://schemas.microsoft.com/office/drawing/2014/main" id="{0B07FE7C-AEBA-2484-FE1E-B53B2142AA25}"/>
              </a:ext>
            </a:extLst>
          </p:cNvPr>
          <p:cNvPicPr>
            <a:picLocks noChangeAspect="1"/>
          </p:cNvPicPr>
          <p:nvPr/>
        </p:nvPicPr>
        <p:blipFill>
          <a:blip r:embed="rId3"/>
          <a:stretch>
            <a:fillRect/>
          </a:stretch>
        </p:blipFill>
        <p:spPr>
          <a:xfrm>
            <a:off x="4574095" y="2276856"/>
            <a:ext cx="2839814" cy="3849624"/>
          </a:xfrm>
          <a:prstGeom prst="rect">
            <a:avLst/>
          </a:prstGeom>
        </p:spPr>
      </p:pic>
      <p:pic>
        <p:nvPicPr>
          <p:cNvPr id="9" name="Picture 8">
            <a:extLst>
              <a:ext uri="{FF2B5EF4-FFF2-40B4-BE49-F238E27FC236}">
                <a16:creationId xmlns:a16="http://schemas.microsoft.com/office/drawing/2014/main" id="{C696EEDC-EA37-0341-6D54-E19BB2D8CA27}"/>
              </a:ext>
            </a:extLst>
          </p:cNvPr>
          <p:cNvPicPr>
            <a:picLocks noChangeAspect="1"/>
          </p:cNvPicPr>
          <p:nvPr/>
        </p:nvPicPr>
        <p:blipFill>
          <a:blip r:embed="rId4"/>
          <a:stretch>
            <a:fillRect/>
          </a:stretch>
        </p:blipFill>
        <p:spPr>
          <a:xfrm>
            <a:off x="7467846" y="2276856"/>
            <a:ext cx="2680118" cy="3849624"/>
          </a:xfrm>
          <a:prstGeom prst="rect">
            <a:avLst/>
          </a:prstGeom>
        </p:spPr>
      </p:pic>
    </p:spTree>
    <p:extLst>
      <p:ext uri="{BB962C8B-B14F-4D97-AF65-F5344CB8AC3E}">
        <p14:creationId xmlns:p14="http://schemas.microsoft.com/office/powerpoint/2010/main" val="3448078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726AD-0A07-AE0B-8143-C67FF8495B1A}"/>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4B85F20C-395E-B74F-25C4-F7B77A358553}"/>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Plotting scatter plot</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9ACC5B99-655B-D0A7-5248-98DF5601CCE5}"/>
              </a:ext>
            </a:extLst>
          </p:cNvPr>
          <p:cNvPicPr>
            <a:picLocks noChangeAspect="1"/>
          </p:cNvPicPr>
          <p:nvPr/>
        </p:nvPicPr>
        <p:blipFill>
          <a:blip r:embed="rId2"/>
          <a:stretch>
            <a:fillRect/>
          </a:stretch>
        </p:blipFill>
        <p:spPr>
          <a:xfrm>
            <a:off x="3730282" y="612843"/>
            <a:ext cx="3815600" cy="5121612"/>
          </a:xfrm>
          <a:prstGeom prst="rect">
            <a:avLst/>
          </a:prstGeom>
        </p:spPr>
      </p:pic>
      <p:pic>
        <p:nvPicPr>
          <p:cNvPr id="7" name="Picture 6">
            <a:extLst>
              <a:ext uri="{FF2B5EF4-FFF2-40B4-BE49-F238E27FC236}">
                <a16:creationId xmlns:a16="http://schemas.microsoft.com/office/drawing/2014/main" id="{2BD73F50-EE01-811C-E5CD-9B577A96A95C}"/>
              </a:ext>
            </a:extLst>
          </p:cNvPr>
          <p:cNvPicPr>
            <a:picLocks noChangeAspect="1"/>
          </p:cNvPicPr>
          <p:nvPr/>
        </p:nvPicPr>
        <p:blipFill>
          <a:blip r:embed="rId3"/>
          <a:stretch>
            <a:fillRect/>
          </a:stretch>
        </p:blipFill>
        <p:spPr>
          <a:xfrm>
            <a:off x="8272432" y="509082"/>
            <a:ext cx="3160045" cy="5494928"/>
          </a:xfrm>
          <a:prstGeom prst="rect">
            <a:avLst/>
          </a:prstGeom>
        </p:spPr>
      </p:pic>
    </p:spTree>
    <p:extLst>
      <p:ext uri="{BB962C8B-B14F-4D97-AF65-F5344CB8AC3E}">
        <p14:creationId xmlns:p14="http://schemas.microsoft.com/office/powerpoint/2010/main" val="139238434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5547AE-0E31-9168-5FC8-3FB44149CAC6}"/>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7467225A-0852-6CE7-99A7-2188EA6F3E49}"/>
              </a:ext>
            </a:extLst>
          </p:cNvPr>
          <p:cNvSpPr>
            <a:spLocks noGrp="1"/>
          </p:cNvSpPr>
          <p:nvPr>
            <p:ph idx="1"/>
          </p:nvPr>
        </p:nvSpPr>
        <p:spPr>
          <a:xfrm>
            <a:off x="557720" y="2149813"/>
            <a:ext cx="2312479" cy="3854197"/>
          </a:xfrm>
        </p:spPr>
        <p:txBody>
          <a:bodyPr>
            <a:normAutofit/>
          </a:bodyPr>
          <a:lstStyle/>
          <a:p>
            <a:r>
              <a:rPr lang="en-US" sz="1800" dirty="0">
                <a:solidFill>
                  <a:schemeClr val="tx1">
                    <a:lumMod val="85000"/>
                    <a:lumOff val="15000"/>
                  </a:schemeClr>
                </a:solidFill>
              </a:rPr>
              <a:t>Box plot to identify outliers</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90CAB0BB-ADB8-39AB-D26C-059CE8CC871E}"/>
              </a:ext>
            </a:extLst>
          </p:cNvPr>
          <p:cNvPicPr>
            <a:picLocks noChangeAspect="1"/>
          </p:cNvPicPr>
          <p:nvPr/>
        </p:nvPicPr>
        <p:blipFill>
          <a:blip r:embed="rId2"/>
          <a:stretch>
            <a:fillRect/>
          </a:stretch>
        </p:blipFill>
        <p:spPr>
          <a:xfrm rot="16200000">
            <a:off x="6069143" y="55138"/>
            <a:ext cx="1626111" cy="5121612"/>
          </a:xfrm>
          <a:prstGeom prst="rect">
            <a:avLst/>
          </a:prstGeom>
        </p:spPr>
      </p:pic>
      <p:pic>
        <p:nvPicPr>
          <p:cNvPr id="7" name="Picture 6">
            <a:extLst>
              <a:ext uri="{FF2B5EF4-FFF2-40B4-BE49-F238E27FC236}">
                <a16:creationId xmlns:a16="http://schemas.microsoft.com/office/drawing/2014/main" id="{3846B6A9-DEF3-2B87-1C9A-CEA8148C5AB1}"/>
              </a:ext>
            </a:extLst>
          </p:cNvPr>
          <p:cNvPicPr>
            <a:picLocks noChangeAspect="1"/>
          </p:cNvPicPr>
          <p:nvPr/>
        </p:nvPicPr>
        <p:blipFill>
          <a:blip r:embed="rId3"/>
          <a:stretch>
            <a:fillRect/>
          </a:stretch>
        </p:blipFill>
        <p:spPr>
          <a:xfrm rot="5400000">
            <a:off x="6284929" y="1959018"/>
            <a:ext cx="1793126" cy="5618136"/>
          </a:xfrm>
          <a:prstGeom prst="rect">
            <a:avLst/>
          </a:prstGeom>
        </p:spPr>
      </p:pic>
      <p:pic>
        <p:nvPicPr>
          <p:cNvPr id="10" name="Picture 9">
            <a:extLst>
              <a:ext uri="{FF2B5EF4-FFF2-40B4-BE49-F238E27FC236}">
                <a16:creationId xmlns:a16="http://schemas.microsoft.com/office/drawing/2014/main" id="{7068DB7E-5C43-0DD6-785F-A53150327C80}"/>
              </a:ext>
            </a:extLst>
          </p:cNvPr>
          <p:cNvPicPr>
            <a:picLocks noChangeAspect="1"/>
          </p:cNvPicPr>
          <p:nvPr/>
        </p:nvPicPr>
        <p:blipFill>
          <a:blip r:embed="rId4"/>
          <a:stretch>
            <a:fillRect/>
          </a:stretch>
        </p:blipFill>
        <p:spPr>
          <a:xfrm>
            <a:off x="4922027" y="799414"/>
            <a:ext cx="5139002" cy="831308"/>
          </a:xfrm>
          <a:prstGeom prst="rect">
            <a:avLst/>
          </a:prstGeom>
        </p:spPr>
      </p:pic>
    </p:spTree>
    <p:extLst>
      <p:ext uri="{BB962C8B-B14F-4D97-AF65-F5344CB8AC3E}">
        <p14:creationId xmlns:p14="http://schemas.microsoft.com/office/powerpoint/2010/main" val="2467005781"/>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B05B1-593B-02D3-75CA-569C1233E198}"/>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15CD3A0B-8DE5-6E24-1F58-E232C581D240}"/>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Violin plots</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FFD49BEC-15E5-EB7B-EAEF-3E9141CBB7C6}"/>
              </a:ext>
            </a:extLst>
          </p:cNvPr>
          <p:cNvPicPr>
            <a:picLocks noChangeAspect="1"/>
          </p:cNvPicPr>
          <p:nvPr/>
        </p:nvPicPr>
        <p:blipFill>
          <a:blip r:embed="rId2"/>
          <a:stretch>
            <a:fillRect/>
          </a:stretch>
        </p:blipFill>
        <p:spPr>
          <a:xfrm>
            <a:off x="3806785" y="868194"/>
            <a:ext cx="3290635" cy="5121612"/>
          </a:xfrm>
          <a:prstGeom prst="rect">
            <a:avLst/>
          </a:prstGeom>
        </p:spPr>
      </p:pic>
      <p:pic>
        <p:nvPicPr>
          <p:cNvPr id="7" name="Picture 6">
            <a:extLst>
              <a:ext uri="{FF2B5EF4-FFF2-40B4-BE49-F238E27FC236}">
                <a16:creationId xmlns:a16="http://schemas.microsoft.com/office/drawing/2014/main" id="{96A33A29-418F-6D9E-B2B3-3204B971A2BD}"/>
              </a:ext>
            </a:extLst>
          </p:cNvPr>
          <p:cNvPicPr>
            <a:picLocks noChangeAspect="1"/>
          </p:cNvPicPr>
          <p:nvPr/>
        </p:nvPicPr>
        <p:blipFill>
          <a:blip r:embed="rId3"/>
          <a:stretch>
            <a:fillRect/>
          </a:stretch>
        </p:blipFill>
        <p:spPr>
          <a:xfrm>
            <a:off x="7334441" y="649373"/>
            <a:ext cx="3896269" cy="5591955"/>
          </a:xfrm>
          <a:prstGeom prst="rect">
            <a:avLst/>
          </a:prstGeom>
        </p:spPr>
      </p:pic>
    </p:spTree>
    <p:extLst>
      <p:ext uri="{BB962C8B-B14F-4D97-AF65-F5344CB8AC3E}">
        <p14:creationId xmlns:p14="http://schemas.microsoft.com/office/powerpoint/2010/main" val="160061451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8B9E0-B638-97CB-BA33-B7C118E4955A}"/>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9C5C382E-FC21-8B2C-C088-508FB33F712D}"/>
              </a:ext>
            </a:extLst>
          </p:cNvPr>
          <p:cNvSpPr>
            <a:spLocks noGrp="1"/>
          </p:cNvSpPr>
          <p:nvPr>
            <p:ph idx="1"/>
          </p:nvPr>
        </p:nvSpPr>
        <p:spPr>
          <a:xfrm>
            <a:off x="557720" y="2149813"/>
            <a:ext cx="2312479" cy="3854197"/>
          </a:xfrm>
        </p:spPr>
        <p:txBody>
          <a:bodyPr>
            <a:normAutofit/>
          </a:bodyPr>
          <a:lstStyle/>
          <a:p>
            <a:r>
              <a:rPr lang="en-US" sz="1800" dirty="0">
                <a:solidFill>
                  <a:schemeClr val="tx1">
                    <a:lumMod val="85000"/>
                    <a:lumOff val="15000"/>
                  </a:schemeClr>
                </a:solidFill>
              </a:rPr>
              <a:t>Treating the outliers</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4EAE66D0-B611-D6BE-CFEF-D607023F553D}"/>
              </a:ext>
            </a:extLst>
          </p:cNvPr>
          <p:cNvPicPr>
            <a:picLocks noChangeAspect="1"/>
          </p:cNvPicPr>
          <p:nvPr/>
        </p:nvPicPr>
        <p:blipFill>
          <a:blip r:embed="rId2"/>
          <a:stretch>
            <a:fillRect/>
          </a:stretch>
        </p:blipFill>
        <p:spPr>
          <a:xfrm>
            <a:off x="4021539" y="1382085"/>
            <a:ext cx="7237877" cy="3584796"/>
          </a:xfrm>
          <a:prstGeom prst="rect">
            <a:avLst/>
          </a:prstGeom>
        </p:spPr>
      </p:pic>
    </p:spTree>
    <p:extLst>
      <p:ext uri="{BB962C8B-B14F-4D97-AF65-F5344CB8AC3E}">
        <p14:creationId xmlns:p14="http://schemas.microsoft.com/office/powerpoint/2010/main" val="216930095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6BCDE6-2D1A-4E9B-B309-CBC94FF3142F}"/>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9F1F2D2B-7379-FD8E-6682-969E9CC4FD9B}"/>
              </a:ext>
            </a:extLst>
          </p:cNvPr>
          <p:cNvSpPr>
            <a:spLocks noGrp="1"/>
          </p:cNvSpPr>
          <p:nvPr>
            <p:ph idx="1"/>
          </p:nvPr>
        </p:nvSpPr>
        <p:spPr>
          <a:xfrm>
            <a:off x="557720" y="2149813"/>
            <a:ext cx="2312479" cy="3854197"/>
          </a:xfrm>
        </p:spPr>
        <p:txBody>
          <a:bodyPr>
            <a:normAutofit/>
          </a:bodyPr>
          <a:lstStyle/>
          <a:p>
            <a:pPr marL="0" indent="0">
              <a:buNone/>
            </a:pPr>
            <a:r>
              <a:rPr lang="en-US" sz="1400" dirty="0">
                <a:solidFill>
                  <a:schemeClr val="tx1">
                    <a:lumMod val="85000"/>
                    <a:lumOff val="15000"/>
                  </a:schemeClr>
                </a:solidFill>
              </a:rPr>
              <a:t>Box plot to recheck</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B314742D-D787-4A15-78C2-39B819458BFD}"/>
              </a:ext>
            </a:extLst>
          </p:cNvPr>
          <p:cNvPicPr>
            <a:picLocks noChangeAspect="1"/>
          </p:cNvPicPr>
          <p:nvPr/>
        </p:nvPicPr>
        <p:blipFill>
          <a:blip r:embed="rId2"/>
          <a:stretch>
            <a:fillRect/>
          </a:stretch>
        </p:blipFill>
        <p:spPr>
          <a:xfrm>
            <a:off x="5606912" y="882398"/>
            <a:ext cx="4122897" cy="5121612"/>
          </a:xfrm>
          <a:prstGeom prst="rect">
            <a:avLst/>
          </a:prstGeom>
        </p:spPr>
      </p:pic>
    </p:spTree>
    <p:extLst>
      <p:ext uri="{BB962C8B-B14F-4D97-AF65-F5344CB8AC3E}">
        <p14:creationId xmlns:p14="http://schemas.microsoft.com/office/powerpoint/2010/main" val="11529949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F4424-F455-9051-C649-ECE891902A84}"/>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DDC2BB33-A692-6ACE-D239-FA841B23D3B3}"/>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correlation</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2111C27B-F883-C4DA-369F-4E898C4C9BE9}"/>
              </a:ext>
            </a:extLst>
          </p:cNvPr>
          <p:cNvPicPr>
            <a:picLocks noChangeAspect="1"/>
          </p:cNvPicPr>
          <p:nvPr/>
        </p:nvPicPr>
        <p:blipFill>
          <a:blip r:embed="rId2"/>
          <a:stretch>
            <a:fillRect/>
          </a:stretch>
        </p:blipFill>
        <p:spPr>
          <a:xfrm>
            <a:off x="4049422" y="1449095"/>
            <a:ext cx="7237877" cy="3988218"/>
          </a:xfrm>
          <a:prstGeom prst="rect">
            <a:avLst/>
          </a:prstGeom>
        </p:spPr>
      </p:pic>
    </p:spTree>
    <p:extLst>
      <p:ext uri="{BB962C8B-B14F-4D97-AF65-F5344CB8AC3E}">
        <p14:creationId xmlns:p14="http://schemas.microsoft.com/office/powerpoint/2010/main" val="198977194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E7BEDF-BBF9-9247-55A6-DCFBA513C593}"/>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A60D3140-C8FE-2496-C042-50FC0D104DA2}"/>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Heatmap</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CD076A3F-9D49-97B0-5356-96506B3D5373}"/>
              </a:ext>
            </a:extLst>
          </p:cNvPr>
          <p:cNvPicPr>
            <a:picLocks noChangeAspect="1"/>
          </p:cNvPicPr>
          <p:nvPr/>
        </p:nvPicPr>
        <p:blipFill>
          <a:blip r:embed="rId2"/>
          <a:stretch>
            <a:fillRect/>
          </a:stretch>
        </p:blipFill>
        <p:spPr>
          <a:xfrm>
            <a:off x="4974956" y="515092"/>
            <a:ext cx="5203447" cy="5929855"/>
          </a:xfrm>
          <a:prstGeom prst="rect">
            <a:avLst/>
          </a:prstGeom>
        </p:spPr>
      </p:pic>
    </p:spTree>
    <p:extLst>
      <p:ext uri="{BB962C8B-B14F-4D97-AF65-F5344CB8AC3E}">
        <p14:creationId xmlns:p14="http://schemas.microsoft.com/office/powerpoint/2010/main" val="70824292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A8A5-F071-2203-8614-3B265643B934}"/>
              </a:ext>
            </a:extLst>
          </p:cNvPr>
          <p:cNvSpPr>
            <a:spLocks noGrp="1"/>
          </p:cNvSpPr>
          <p:nvPr>
            <p:ph type="title"/>
          </p:nvPr>
        </p:nvSpPr>
        <p:spPr/>
        <p:txBody>
          <a:bodyPr>
            <a:normAutofit/>
          </a:bodyPr>
          <a:lstStyle/>
          <a:p>
            <a:r>
              <a:rPr lang="en-IN" sz="6600" dirty="0"/>
              <a:t>Introduction</a:t>
            </a:r>
          </a:p>
        </p:txBody>
      </p:sp>
      <p:sp>
        <p:nvSpPr>
          <p:cNvPr id="3" name="Content Placeholder 2">
            <a:extLst>
              <a:ext uri="{FF2B5EF4-FFF2-40B4-BE49-F238E27FC236}">
                <a16:creationId xmlns:a16="http://schemas.microsoft.com/office/drawing/2014/main" id="{194CC116-F952-F36C-FCE9-68C5AD0D819F}"/>
              </a:ext>
            </a:extLst>
          </p:cNvPr>
          <p:cNvSpPr>
            <a:spLocks noGrp="1"/>
          </p:cNvSpPr>
          <p:nvPr>
            <p:ph idx="1"/>
          </p:nvPr>
        </p:nvSpPr>
        <p:spPr/>
        <p:txBody>
          <a:bodyPr/>
          <a:lstStyle/>
          <a:p>
            <a:r>
              <a:rPr lang="en-IN" sz="2800" dirty="0">
                <a:effectLst/>
                <a:latin typeface="Times New Roman" panose="02020603050405020304" pitchFamily="18" charset="0"/>
                <a:ea typeface="Times New Roman" panose="02020603050405020304" pitchFamily="18" charset="0"/>
              </a:rPr>
              <a:t>In this project, we will work with a dataset that contains detailed information about various mobile phones, including their model, colour, memory, RAM, battery capacity, rear camera specifications, front camera specifications, presence of AI lens, mobile height, processor, and, most importantly, the price. We will  develop a predictive model for mobile phone prices.</a:t>
            </a:r>
            <a:endParaRPr lang="en-IN" sz="2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3272899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A3B074-DE20-284A-AD1D-B68A75789F68}"/>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D922D62A-D84D-F076-EAA3-938B706DDCDD}"/>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Skewness</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EC07E553-8FA1-24E1-A210-E7270A07C51C}"/>
              </a:ext>
            </a:extLst>
          </p:cNvPr>
          <p:cNvPicPr>
            <a:picLocks noChangeAspect="1"/>
          </p:cNvPicPr>
          <p:nvPr/>
        </p:nvPicPr>
        <p:blipFill>
          <a:blip r:embed="rId2"/>
          <a:stretch>
            <a:fillRect/>
          </a:stretch>
        </p:blipFill>
        <p:spPr>
          <a:xfrm>
            <a:off x="4262363" y="882398"/>
            <a:ext cx="6811995" cy="5121612"/>
          </a:xfrm>
          <a:prstGeom prst="rect">
            <a:avLst/>
          </a:prstGeom>
        </p:spPr>
      </p:pic>
    </p:spTree>
    <p:extLst>
      <p:ext uri="{BB962C8B-B14F-4D97-AF65-F5344CB8AC3E}">
        <p14:creationId xmlns:p14="http://schemas.microsoft.com/office/powerpoint/2010/main" val="21641741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989FF8-1A89-6856-C143-CAC4DC39EA79}"/>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6808AB99-E030-E276-B5A8-8A55A4C36AEF}"/>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Plotting histogram</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62A09D3C-E9C6-44CE-7FDE-A2DFDE98EB98}"/>
              </a:ext>
            </a:extLst>
          </p:cNvPr>
          <p:cNvPicPr>
            <a:picLocks noChangeAspect="1"/>
          </p:cNvPicPr>
          <p:nvPr/>
        </p:nvPicPr>
        <p:blipFill>
          <a:blip r:embed="rId2"/>
          <a:stretch>
            <a:fillRect/>
          </a:stretch>
        </p:blipFill>
        <p:spPr>
          <a:xfrm>
            <a:off x="4721771" y="882398"/>
            <a:ext cx="5893179" cy="5121612"/>
          </a:xfrm>
          <a:prstGeom prst="rect">
            <a:avLst/>
          </a:prstGeom>
        </p:spPr>
      </p:pic>
    </p:spTree>
    <p:extLst>
      <p:ext uri="{BB962C8B-B14F-4D97-AF65-F5344CB8AC3E}">
        <p14:creationId xmlns:p14="http://schemas.microsoft.com/office/powerpoint/2010/main" val="255809026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758B79-91CE-0ABC-905B-C028C5CB4D91}"/>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68B8BD10-D34A-EB8A-3F45-7D16FEB2B781}"/>
              </a:ext>
            </a:extLst>
          </p:cNvPr>
          <p:cNvSpPr>
            <a:spLocks noGrp="1"/>
          </p:cNvSpPr>
          <p:nvPr>
            <p:ph idx="1"/>
          </p:nvPr>
        </p:nvSpPr>
        <p:spPr>
          <a:xfrm>
            <a:off x="557720" y="2149813"/>
            <a:ext cx="2312479" cy="3854197"/>
          </a:xfrm>
        </p:spPr>
        <p:txBody>
          <a:bodyPr>
            <a:normAutofit/>
          </a:bodyPr>
          <a:lstStyle/>
          <a:p>
            <a:r>
              <a:rPr lang="en-US" sz="1800" dirty="0">
                <a:solidFill>
                  <a:schemeClr val="tx1">
                    <a:lumMod val="85000"/>
                    <a:lumOff val="15000"/>
                  </a:schemeClr>
                </a:solidFill>
              </a:rPr>
              <a:t>Scaling data using standard scaling</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F36EA214-ED5A-B318-2895-2525864920A3}"/>
              </a:ext>
            </a:extLst>
          </p:cNvPr>
          <p:cNvPicPr>
            <a:picLocks noChangeAspect="1"/>
          </p:cNvPicPr>
          <p:nvPr/>
        </p:nvPicPr>
        <p:blipFill>
          <a:blip r:embed="rId2"/>
          <a:stretch>
            <a:fillRect/>
          </a:stretch>
        </p:blipFill>
        <p:spPr>
          <a:xfrm>
            <a:off x="5592180" y="882398"/>
            <a:ext cx="4152360" cy="5121612"/>
          </a:xfrm>
          <a:prstGeom prst="rect">
            <a:avLst/>
          </a:prstGeom>
        </p:spPr>
      </p:pic>
    </p:spTree>
    <p:extLst>
      <p:ext uri="{BB962C8B-B14F-4D97-AF65-F5344CB8AC3E}">
        <p14:creationId xmlns:p14="http://schemas.microsoft.com/office/powerpoint/2010/main" val="1405304947"/>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694CB3-2D3E-F1D6-065F-14B96D8CADD9}"/>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3" name="Content Placeholder 2">
            <a:extLst>
              <a:ext uri="{FF2B5EF4-FFF2-40B4-BE49-F238E27FC236}">
                <a16:creationId xmlns:a16="http://schemas.microsoft.com/office/drawing/2014/main" id="{EBAF09E9-C416-F6A6-27A4-6A5312BEF0B3}"/>
              </a:ext>
            </a:extLst>
          </p:cNvPr>
          <p:cNvSpPr>
            <a:spLocks noGrp="1"/>
          </p:cNvSpPr>
          <p:nvPr>
            <p:ph idx="1"/>
          </p:nvPr>
        </p:nvSpPr>
        <p:spPr>
          <a:xfrm>
            <a:off x="557720" y="2149813"/>
            <a:ext cx="2312479" cy="3854197"/>
          </a:xfrm>
        </p:spPr>
        <p:txBody>
          <a:bodyPr>
            <a:normAutofit/>
          </a:bodyPr>
          <a:lstStyle/>
          <a:p>
            <a:r>
              <a:rPr lang="en-IN" sz="1400" dirty="0">
                <a:solidFill>
                  <a:schemeClr val="tx1">
                    <a:lumMod val="85000"/>
                    <a:lumOff val="15000"/>
                  </a:schemeClr>
                </a:solidFill>
              </a:rPr>
              <a:t>Defining training and testing sets</a:t>
            </a: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Picture 4">
            <a:extLst>
              <a:ext uri="{FF2B5EF4-FFF2-40B4-BE49-F238E27FC236}">
                <a16:creationId xmlns:a16="http://schemas.microsoft.com/office/drawing/2014/main" id="{4C56A035-6126-6441-EECA-D4CF5B473620}"/>
              </a:ext>
            </a:extLst>
          </p:cNvPr>
          <p:cNvPicPr>
            <a:picLocks noChangeAspect="1"/>
          </p:cNvPicPr>
          <p:nvPr/>
        </p:nvPicPr>
        <p:blipFill>
          <a:blip r:embed="rId2"/>
          <a:stretch>
            <a:fillRect/>
          </a:stretch>
        </p:blipFill>
        <p:spPr>
          <a:xfrm>
            <a:off x="5149535" y="882398"/>
            <a:ext cx="5037650" cy="5121612"/>
          </a:xfrm>
          <a:prstGeom prst="rect">
            <a:avLst/>
          </a:prstGeom>
        </p:spPr>
      </p:pic>
    </p:spTree>
    <p:extLst>
      <p:ext uri="{BB962C8B-B14F-4D97-AF65-F5344CB8AC3E}">
        <p14:creationId xmlns:p14="http://schemas.microsoft.com/office/powerpoint/2010/main" val="22372393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FD5783-E24F-0D89-DDD7-BF48297D9CA1}"/>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9BACAEDE-77FD-5609-2DD0-C7BA53300D96}"/>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Checking accuracy</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CB5C376E-49E5-F4CE-7E7D-58BB2C42DCCA}"/>
              </a:ext>
            </a:extLst>
          </p:cNvPr>
          <p:cNvPicPr>
            <a:picLocks noChangeAspect="1"/>
          </p:cNvPicPr>
          <p:nvPr/>
        </p:nvPicPr>
        <p:blipFill>
          <a:blip r:embed="rId2"/>
          <a:stretch>
            <a:fillRect/>
          </a:stretch>
        </p:blipFill>
        <p:spPr>
          <a:xfrm>
            <a:off x="4356385" y="882398"/>
            <a:ext cx="6623950" cy="5121612"/>
          </a:xfrm>
          <a:prstGeom prst="rect">
            <a:avLst/>
          </a:prstGeom>
        </p:spPr>
      </p:pic>
    </p:spTree>
    <p:extLst>
      <p:ext uri="{BB962C8B-B14F-4D97-AF65-F5344CB8AC3E}">
        <p14:creationId xmlns:p14="http://schemas.microsoft.com/office/powerpoint/2010/main" val="348017785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8537D-BEE8-D940-6ADE-087617B12534}"/>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7C655B9F-B3D1-E7EC-244C-D9E6D2541C1C}"/>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Plotting linear regression with different independent variable/ </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B9B4FC5B-CDDC-0691-79C1-90A55F49AEB6}"/>
              </a:ext>
            </a:extLst>
          </p:cNvPr>
          <p:cNvPicPr>
            <a:picLocks noChangeAspect="1"/>
          </p:cNvPicPr>
          <p:nvPr/>
        </p:nvPicPr>
        <p:blipFill>
          <a:blip r:embed="rId2"/>
          <a:stretch>
            <a:fillRect/>
          </a:stretch>
        </p:blipFill>
        <p:spPr>
          <a:xfrm>
            <a:off x="4344679" y="520041"/>
            <a:ext cx="6302656" cy="6100215"/>
          </a:xfrm>
          <a:prstGeom prst="rect">
            <a:avLst/>
          </a:prstGeom>
        </p:spPr>
      </p:pic>
    </p:spTree>
    <p:extLst>
      <p:ext uri="{BB962C8B-B14F-4D97-AF65-F5344CB8AC3E}">
        <p14:creationId xmlns:p14="http://schemas.microsoft.com/office/powerpoint/2010/main" val="1547566581"/>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3" name="Rectangle 42">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94B00-0D95-95EC-F1B0-95A817DBAF52}"/>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BC046E12-DB16-06E6-1D5B-185ACADF09CB}"/>
              </a:ext>
            </a:extLst>
          </p:cNvPr>
          <p:cNvSpPr>
            <a:spLocks noGrp="1"/>
          </p:cNvSpPr>
          <p:nvPr>
            <p:ph idx="1"/>
          </p:nvPr>
        </p:nvSpPr>
        <p:spPr>
          <a:xfrm>
            <a:off x="557720" y="2149813"/>
            <a:ext cx="2312479" cy="3854197"/>
          </a:xfrm>
        </p:spPr>
        <p:txBody>
          <a:bodyPr>
            <a:normAutofit/>
          </a:bodyPr>
          <a:lstStyle/>
          <a:p>
            <a:r>
              <a:rPr lang="en-US" sz="1400" dirty="0">
                <a:solidFill>
                  <a:schemeClr val="tx1">
                    <a:lumMod val="85000"/>
                    <a:lumOff val="15000"/>
                  </a:schemeClr>
                </a:solidFill>
              </a:rPr>
              <a:t>Finally plotting actual vs predicted regression line</a:t>
            </a:r>
          </a:p>
        </p:txBody>
      </p:sp>
      <p:sp>
        <p:nvSpPr>
          <p:cNvPr id="44" name="Rectangle 43">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Content Placeholder 4">
            <a:extLst>
              <a:ext uri="{FF2B5EF4-FFF2-40B4-BE49-F238E27FC236}">
                <a16:creationId xmlns:a16="http://schemas.microsoft.com/office/drawing/2014/main" id="{55A743D2-1ABD-AAB6-B247-026EC3256D16}"/>
              </a:ext>
            </a:extLst>
          </p:cNvPr>
          <p:cNvPicPr>
            <a:picLocks noChangeAspect="1"/>
          </p:cNvPicPr>
          <p:nvPr/>
        </p:nvPicPr>
        <p:blipFill>
          <a:blip r:embed="rId2"/>
          <a:stretch>
            <a:fillRect/>
          </a:stretch>
        </p:blipFill>
        <p:spPr>
          <a:xfrm>
            <a:off x="4345263" y="447924"/>
            <a:ext cx="6673087" cy="5701501"/>
          </a:xfrm>
          <a:prstGeom prst="rect">
            <a:avLst/>
          </a:prstGeom>
        </p:spPr>
      </p:pic>
    </p:spTree>
    <p:extLst>
      <p:ext uri="{BB962C8B-B14F-4D97-AF65-F5344CB8AC3E}">
        <p14:creationId xmlns:p14="http://schemas.microsoft.com/office/powerpoint/2010/main" val="12956859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12" name="Rectangle 11">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14" name="Rectangle 13">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66F8A2C-B8CF-4B20-9A73-2ADCF63027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id="{B5DD78E9-DE0D-47AF-A0DB-F475221E3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25" name="Rectangle 24">
            <a:extLst>
              <a:ext uri="{FF2B5EF4-FFF2-40B4-BE49-F238E27FC236}">
                <a16:creationId xmlns:a16="http://schemas.microsoft.com/office/drawing/2014/main" id="{A118D329-2010-4A15-B57C-429FFAE35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txBody>
          <a:bodyPr/>
          <a:lstStyle/>
          <a:p>
            <a:endParaRPr lang="en-IN"/>
          </a:p>
        </p:txBody>
      </p:sp>
      <p:sp>
        <p:nvSpPr>
          <p:cNvPr id="2" name="Title 1">
            <a:extLst>
              <a:ext uri="{FF2B5EF4-FFF2-40B4-BE49-F238E27FC236}">
                <a16:creationId xmlns:a16="http://schemas.microsoft.com/office/drawing/2014/main" id="{7A5A3607-95EA-A8E3-7F9F-389B060E50B9}"/>
              </a:ext>
            </a:extLst>
          </p:cNvPr>
          <p:cNvSpPr>
            <a:spLocks noGrp="1"/>
          </p:cNvSpPr>
          <p:nvPr>
            <p:ph type="title"/>
          </p:nvPr>
        </p:nvSpPr>
        <p:spPr>
          <a:xfrm>
            <a:off x="1263519" y="1272800"/>
            <a:ext cx="8949863" cy="4312402"/>
          </a:xfrm>
        </p:spPr>
        <p:txBody>
          <a:bodyPr vert="horz" lIns="91440" tIns="45720" rIns="91440" bIns="45720" rtlCol="0" anchor="ctr">
            <a:normAutofit/>
          </a:bodyPr>
          <a:lstStyle/>
          <a:p>
            <a:pPr algn="r">
              <a:lnSpc>
                <a:spcPct val="83000"/>
              </a:lnSpc>
            </a:pPr>
            <a:r>
              <a:rPr lang="en-US" sz="6800" cap="all" spc="-100" dirty="0">
                <a:solidFill>
                  <a:schemeClr val="tx1"/>
                </a:solidFill>
              </a:rPr>
              <a:t>Thank you</a:t>
            </a:r>
            <a:br>
              <a:rPr lang="en-US" sz="6800" cap="all" spc="-100" dirty="0">
                <a:solidFill>
                  <a:schemeClr val="tx1"/>
                </a:solidFill>
              </a:rPr>
            </a:br>
            <a:endParaRPr lang="en-US" sz="6800" cap="all" spc="-100" dirty="0">
              <a:solidFill>
                <a:schemeClr val="tx1"/>
              </a:solidFill>
            </a:endParaRPr>
          </a:p>
        </p:txBody>
      </p:sp>
      <p:cxnSp>
        <p:nvCxnSpPr>
          <p:cNvPr id="27" name="Straight Connector 26">
            <a:extLst>
              <a:ext uri="{FF2B5EF4-FFF2-40B4-BE49-F238E27FC236}">
                <a16:creationId xmlns:a16="http://schemas.microsoft.com/office/drawing/2014/main" id="{994262BC-EE98-4BD6-82DB-4955E8DCC2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0103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6CDF-F59B-45BD-1FD7-E86A74C82FFD}"/>
              </a:ext>
            </a:extLst>
          </p:cNvPr>
          <p:cNvSpPr>
            <a:spLocks noGrp="1"/>
          </p:cNvSpPr>
          <p:nvPr>
            <p:ph type="title"/>
          </p:nvPr>
        </p:nvSpPr>
        <p:spPr/>
        <p:txBody>
          <a:bodyPr/>
          <a:lstStyle/>
          <a:p>
            <a:r>
              <a:rPr lang="en-IN" dirty="0"/>
              <a:t>Feature Extraction</a:t>
            </a:r>
          </a:p>
        </p:txBody>
      </p:sp>
      <p:sp>
        <p:nvSpPr>
          <p:cNvPr id="3" name="Content Placeholder 2">
            <a:extLst>
              <a:ext uri="{FF2B5EF4-FFF2-40B4-BE49-F238E27FC236}">
                <a16:creationId xmlns:a16="http://schemas.microsoft.com/office/drawing/2014/main" id="{534D6513-25B7-0B27-1692-B3B043C8594D}"/>
              </a:ext>
            </a:extLst>
          </p:cNvPr>
          <p:cNvSpPr>
            <a:spLocks noGrp="1"/>
          </p:cNvSpPr>
          <p:nvPr>
            <p:ph idx="1"/>
          </p:nvPr>
        </p:nvSpPr>
        <p:spPr/>
        <p:txBody>
          <a:bodyPr>
            <a:normAutofit/>
          </a:bodyPr>
          <a:lstStyle/>
          <a:p>
            <a:r>
              <a:rPr lang="en-US" sz="2400" b="1" dirty="0"/>
              <a:t>Feature extraction</a:t>
            </a:r>
            <a:r>
              <a:rPr lang="en-US" sz="2400" dirty="0"/>
              <a:t> is the process of transforming raw data into a set of measurable features (also called </a:t>
            </a:r>
            <a:r>
              <a:rPr lang="en-US" sz="2400" b="1" dirty="0"/>
              <a:t>attributes or variables</a:t>
            </a:r>
            <a:r>
              <a:rPr lang="en-US" sz="2400" dirty="0"/>
              <a:t>) that can be used to train a machine learning model. It is crucial for improving the performance of models, especially when the dataset is complex or unstructured (like text, images, or audio).</a:t>
            </a:r>
            <a:endParaRPr lang="en-IN" sz="2400" dirty="0"/>
          </a:p>
        </p:txBody>
      </p:sp>
    </p:spTree>
    <p:extLst>
      <p:ext uri="{BB962C8B-B14F-4D97-AF65-F5344CB8AC3E}">
        <p14:creationId xmlns:p14="http://schemas.microsoft.com/office/powerpoint/2010/main" val="2492880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81EBD-B3C0-4DEE-C81A-080F06C73FB0}"/>
              </a:ext>
            </a:extLst>
          </p:cNvPr>
          <p:cNvSpPr>
            <a:spLocks noGrp="1"/>
          </p:cNvSpPr>
          <p:nvPr>
            <p:ph type="title"/>
          </p:nvPr>
        </p:nvSpPr>
        <p:spPr/>
        <p:txBody>
          <a:bodyPr/>
          <a:lstStyle/>
          <a:p>
            <a:r>
              <a:rPr lang="en-IN" dirty="0"/>
              <a:t>Prediction</a:t>
            </a:r>
          </a:p>
        </p:txBody>
      </p:sp>
      <p:sp>
        <p:nvSpPr>
          <p:cNvPr id="3" name="Content Placeholder 2">
            <a:extLst>
              <a:ext uri="{FF2B5EF4-FFF2-40B4-BE49-F238E27FC236}">
                <a16:creationId xmlns:a16="http://schemas.microsoft.com/office/drawing/2014/main" id="{BDC5B1B7-FB79-7403-16DF-55EF99BAFB19}"/>
              </a:ext>
            </a:extLst>
          </p:cNvPr>
          <p:cNvSpPr>
            <a:spLocks noGrp="1"/>
          </p:cNvSpPr>
          <p:nvPr>
            <p:ph idx="1"/>
          </p:nvPr>
        </p:nvSpPr>
        <p:spPr/>
        <p:txBody>
          <a:bodyPr>
            <a:normAutofit/>
          </a:bodyPr>
          <a:lstStyle/>
          <a:p>
            <a:r>
              <a:rPr lang="en-US" sz="2400" dirty="0"/>
              <a:t>Once you've extracted features, the next step is </a:t>
            </a:r>
            <a:r>
              <a:rPr lang="en-US" sz="2400" b="1" dirty="0"/>
              <a:t>prediction</a:t>
            </a:r>
            <a:r>
              <a:rPr lang="en-US" sz="2400" dirty="0"/>
              <a:t>, where a machine learning model is trained on the extracted features to predict outcomes on unseen data.</a:t>
            </a:r>
          </a:p>
          <a:p>
            <a:r>
              <a:rPr lang="en-US" sz="2400" dirty="0"/>
              <a:t>For example, after you extract features (from text, images, or structured data), you can use those features to predict a target variable like price.</a:t>
            </a:r>
            <a:endParaRPr lang="en-IN" sz="2400" dirty="0"/>
          </a:p>
        </p:txBody>
      </p:sp>
    </p:spTree>
    <p:extLst>
      <p:ext uri="{BB962C8B-B14F-4D97-AF65-F5344CB8AC3E}">
        <p14:creationId xmlns:p14="http://schemas.microsoft.com/office/powerpoint/2010/main" val="1290844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4" name="Rectangle 13">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80FE9-2452-5CFC-A88A-AF54ECF89680}"/>
              </a:ext>
            </a:extLst>
          </p:cNvPr>
          <p:cNvSpPr>
            <a:spLocks noGrp="1"/>
          </p:cNvSpPr>
          <p:nvPr>
            <p:ph type="title"/>
          </p:nvPr>
        </p:nvSpPr>
        <p:spPr>
          <a:xfrm>
            <a:off x="557720" y="612843"/>
            <a:ext cx="2312480" cy="1499738"/>
          </a:xfrm>
        </p:spPr>
        <p:txBody>
          <a:bodyPr anchor="b">
            <a:normAutofit/>
          </a:bodyPr>
          <a:lstStyle/>
          <a:p>
            <a:r>
              <a:rPr lang="en-IN" sz="2400"/>
              <a:t>Step by step process				</a:t>
            </a:r>
          </a:p>
        </p:txBody>
      </p:sp>
      <p:sp>
        <p:nvSpPr>
          <p:cNvPr id="3" name="Content Placeholder 2">
            <a:extLst>
              <a:ext uri="{FF2B5EF4-FFF2-40B4-BE49-F238E27FC236}">
                <a16:creationId xmlns:a16="http://schemas.microsoft.com/office/drawing/2014/main" id="{656C18E9-D27D-4D06-B194-C3F5C4C9A4AC}"/>
              </a:ext>
            </a:extLst>
          </p:cNvPr>
          <p:cNvSpPr>
            <a:spLocks noGrp="1"/>
          </p:cNvSpPr>
          <p:nvPr>
            <p:ph idx="1"/>
          </p:nvPr>
        </p:nvSpPr>
        <p:spPr>
          <a:xfrm>
            <a:off x="557720" y="2149813"/>
            <a:ext cx="2312479" cy="3854197"/>
          </a:xfrm>
        </p:spPr>
        <p:txBody>
          <a:bodyPr>
            <a:normAutofit/>
          </a:bodyPr>
          <a:lstStyle/>
          <a:p>
            <a:r>
              <a:rPr lang="en-IN" sz="1800" dirty="0">
                <a:solidFill>
                  <a:schemeClr val="tx1">
                    <a:lumMod val="85000"/>
                    <a:lumOff val="15000"/>
                  </a:schemeClr>
                </a:solidFill>
              </a:rPr>
              <a:t># importing important libraries and Reading the data files</a:t>
            </a:r>
          </a:p>
        </p:txBody>
      </p:sp>
      <p:sp>
        <p:nvSpPr>
          <p:cNvPr id="16" name="Rectangle 15">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5" name="Picture 4">
            <a:extLst>
              <a:ext uri="{FF2B5EF4-FFF2-40B4-BE49-F238E27FC236}">
                <a16:creationId xmlns:a16="http://schemas.microsoft.com/office/drawing/2014/main" id="{702A54D6-C0FB-4F3F-9DEB-C62214187863}"/>
              </a:ext>
            </a:extLst>
          </p:cNvPr>
          <p:cNvPicPr>
            <a:picLocks noChangeAspect="1"/>
          </p:cNvPicPr>
          <p:nvPr/>
        </p:nvPicPr>
        <p:blipFill>
          <a:blip r:embed="rId2"/>
          <a:stretch>
            <a:fillRect/>
          </a:stretch>
        </p:blipFill>
        <p:spPr>
          <a:xfrm>
            <a:off x="4049422" y="978946"/>
            <a:ext cx="7237877" cy="4928515"/>
          </a:xfrm>
          <a:prstGeom prst="rect">
            <a:avLst/>
          </a:prstGeom>
        </p:spPr>
      </p:pic>
    </p:spTree>
    <p:extLst>
      <p:ext uri="{BB962C8B-B14F-4D97-AF65-F5344CB8AC3E}">
        <p14:creationId xmlns:p14="http://schemas.microsoft.com/office/powerpoint/2010/main" val="123067663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BC3C70-56B8-5940-B97B-D0342872913B}"/>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3" name="Content Placeholder 2">
            <a:extLst>
              <a:ext uri="{FF2B5EF4-FFF2-40B4-BE49-F238E27FC236}">
                <a16:creationId xmlns:a16="http://schemas.microsoft.com/office/drawing/2014/main" id="{B427E353-7542-45CC-46F7-7C57C7716C94}"/>
              </a:ext>
            </a:extLst>
          </p:cNvPr>
          <p:cNvSpPr>
            <a:spLocks noGrp="1"/>
          </p:cNvSpPr>
          <p:nvPr>
            <p:ph idx="1"/>
          </p:nvPr>
        </p:nvSpPr>
        <p:spPr>
          <a:xfrm>
            <a:off x="557720" y="2149813"/>
            <a:ext cx="2312479" cy="3854197"/>
          </a:xfrm>
        </p:spPr>
        <p:txBody>
          <a:bodyPr>
            <a:normAutofit/>
          </a:bodyPr>
          <a:lstStyle/>
          <a:p>
            <a:r>
              <a:rPr lang="en-US" sz="1800" dirty="0">
                <a:solidFill>
                  <a:schemeClr val="tx1">
                    <a:lumMod val="85000"/>
                    <a:lumOff val="15000"/>
                  </a:schemeClr>
                </a:solidFill>
              </a:rPr>
              <a:t># finding different attributes of the data to know insight</a:t>
            </a:r>
            <a:endParaRPr lang="en-IN" sz="1800" dirty="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7" name="Picture 6">
            <a:extLst>
              <a:ext uri="{FF2B5EF4-FFF2-40B4-BE49-F238E27FC236}">
                <a16:creationId xmlns:a16="http://schemas.microsoft.com/office/drawing/2014/main" id="{C9B7DA6F-A332-F38C-4ADF-696F313C1387}"/>
              </a:ext>
            </a:extLst>
          </p:cNvPr>
          <p:cNvPicPr>
            <a:picLocks noChangeAspect="1"/>
          </p:cNvPicPr>
          <p:nvPr/>
        </p:nvPicPr>
        <p:blipFill>
          <a:blip r:embed="rId2"/>
          <a:stretch>
            <a:fillRect/>
          </a:stretch>
        </p:blipFill>
        <p:spPr>
          <a:xfrm>
            <a:off x="4049422" y="1848014"/>
            <a:ext cx="7237877" cy="3190379"/>
          </a:xfrm>
          <a:prstGeom prst="rect">
            <a:avLst/>
          </a:prstGeom>
        </p:spPr>
      </p:pic>
    </p:spTree>
    <p:extLst>
      <p:ext uri="{BB962C8B-B14F-4D97-AF65-F5344CB8AC3E}">
        <p14:creationId xmlns:p14="http://schemas.microsoft.com/office/powerpoint/2010/main" val="40707517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F0B39-DA39-8E56-9A54-AD56B49444B2}"/>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9" name="Content Placeholder 8">
            <a:extLst>
              <a:ext uri="{FF2B5EF4-FFF2-40B4-BE49-F238E27FC236}">
                <a16:creationId xmlns:a16="http://schemas.microsoft.com/office/drawing/2014/main" id="{C70EDB7C-53D7-02A3-4DA7-5A7C1F2D604D}"/>
              </a:ext>
            </a:extLst>
          </p:cNvPr>
          <p:cNvSpPr>
            <a:spLocks noGrp="1"/>
          </p:cNvSpPr>
          <p:nvPr>
            <p:ph idx="1"/>
          </p:nvPr>
        </p:nvSpPr>
        <p:spPr>
          <a:xfrm>
            <a:off x="557720" y="2149813"/>
            <a:ext cx="2312479" cy="3854197"/>
          </a:xfrm>
        </p:spPr>
        <p:txBody>
          <a:bodyPr>
            <a:normAutofit/>
          </a:bodyPr>
          <a:lstStyle/>
          <a:p>
            <a:r>
              <a:rPr lang="en-US" sz="1800" dirty="0">
                <a:solidFill>
                  <a:schemeClr val="tx1">
                    <a:lumMod val="85000"/>
                    <a:lumOff val="15000"/>
                  </a:schemeClr>
                </a:solidFill>
              </a:rPr>
              <a:t>Finding null values and duplicate values </a:t>
            </a: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7" name="Picture 6">
            <a:extLst>
              <a:ext uri="{FF2B5EF4-FFF2-40B4-BE49-F238E27FC236}">
                <a16:creationId xmlns:a16="http://schemas.microsoft.com/office/drawing/2014/main" id="{F751C0F5-4FB9-32EE-9DC5-EAC017AC3188}"/>
              </a:ext>
            </a:extLst>
          </p:cNvPr>
          <p:cNvPicPr>
            <a:picLocks noChangeAspect="1"/>
          </p:cNvPicPr>
          <p:nvPr/>
        </p:nvPicPr>
        <p:blipFill>
          <a:blip r:embed="rId2"/>
          <a:stretch>
            <a:fillRect/>
          </a:stretch>
        </p:blipFill>
        <p:spPr>
          <a:xfrm>
            <a:off x="3999582" y="1022887"/>
            <a:ext cx="7066207" cy="5282895"/>
          </a:xfrm>
          <a:prstGeom prst="rect">
            <a:avLst/>
          </a:prstGeom>
        </p:spPr>
      </p:pic>
    </p:spTree>
    <p:extLst>
      <p:ext uri="{BB962C8B-B14F-4D97-AF65-F5344CB8AC3E}">
        <p14:creationId xmlns:p14="http://schemas.microsoft.com/office/powerpoint/2010/main" val="33610524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8" name="Rectangle 17">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92D05-C395-C786-9E2E-A2EAAE1E0B9C}"/>
              </a:ext>
            </a:extLst>
          </p:cNvPr>
          <p:cNvSpPr>
            <a:spLocks noGrp="1"/>
          </p:cNvSpPr>
          <p:nvPr>
            <p:ph type="title"/>
          </p:nvPr>
        </p:nvSpPr>
        <p:spPr>
          <a:xfrm>
            <a:off x="557720" y="612843"/>
            <a:ext cx="2312480" cy="1499738"/>
          </a:xfrm>
        </p:spPr>
        <p:txBody>
          <a:bodyPr anchor="b">
            <a:normAutofit/>
          </a:bodyPr>
          <a:lstStyle/>
          <a:p>
            <a:endParaRPr lang="en-IN" sz="2800"/>
          </a:p>
        </p:txBody>
      </p:sp>
      <p:sp>
        <p:nvSpPr>
          <p:cNvPr id="11" name="Content Placeholder 10">
            <a:extLst>
              <a:ext uri="{FF2B5EF4-FFF2-40B4-BE49-F238E27FC236}">
                <a16:creationId xmlns:a16="http://schemas.microsoft.com/office/drawing/2014/main" id="{16BD38AA-21AB-1D08-CE36-F0099DE5D92F}"/>
              </a:ext>
            </a:extLst>
          </p:cNvPr>
          <p:cNvSpPr>
            <a:spLocks noGrp="1"/>
          </p:cNvSpPr>
          <p:nvPr>
            <p:ph idx="1"/>
          </p:nvPr>
        </p:nvSpPr>
        <p:spPr>
          <a:xfrm>
            <a:off x="557720" y="2149813"/>
            <a:ext cx="2312479" cy="3854197"/>
          </a:xfrm>
        </p:spPr>
        <p:txBody>
          <a:bodyPr>
            <a:normAutofit/>
          </a:bodyPr>
          <a:lstStyle/>
          <a:p>
            <a:r>
              <a:rPr lang="en-US" sz="1800" dirty="0">
                <a:solidFill>
                  <a:schemeClr val="tx1">
                    <a:lumMod val="85000"/>
                    <a:lumOff val="15000"/>
                  </a:schemeClr>
                </a:solidFill>
              </a:rPr>
              <a:t>Getting more info of the data</a:t>
            </a:r>
          </a:p>
        </p:txBody>
      </p:sp>
      <p:sp>
        <p:nvSpPr>
          <p:cNvPr id="20" name="Rectangle 19">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7" name="Content Placeholder 6">
            <a:extLst>
              <a:ext uri="{FF2B5EF4-FFF2-40B4-BE49-F238E27FC236}">
                <a16:creationId xmlns:a16="http://schemas.microsoft.com/office/drawing/2014/main" id="{3F0E1D69-833A-F56A-4DC4-9FD7697460EB}"/>
              </a:ext>
            </a:extLst>
          </p:cNvPr>
          <p:cNvPicPr>
            <a:picLocks noChangeAspect="1"/>
          </p:cNvPicPr>
          <p:nvPr/>
        </p:nvPicPr>
        <p:blipFill>
          <a:blip r:embed="rId2"/>
          <a:stretch>
            <a:fillRect/>
          </a:stretch>
        </p:blipFill>
        <p:spPr>
          <a:xfrm>
            <a:off x="4879031" y="882398"/>
            <a:ext cx="5578658" cy="5121612"/>
          </a:xfrm>
          <a:prstGeom prst="rect">
            <a:avLst/>
          </a:prstGeom>
        </p:spPr>
      </p:pic>
    </p:spTree>
    <p:extLst>
      <p:ext uri="{BB962C8B-B14F-4D97-AF65-F5344CB8AC3E}">
        <p14:creationId xmlns:p14="http://schemas.microsoft.com/office/powerpoint/2010/main" val="32012805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82E2A95-1A08-4118-83C6-B1CA5648E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FFEFC7E-85EE-4AC9-A351-FBEB13A1D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34" y="237744"/>
            <a:ext cx="2926080" cy="6382512"/>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CB2511BB-FC4C-45F3-94EB-661D6806C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9100" y="413053"/>
            <a:ext cx="2616201" cy="606459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3BEF6-9C9F-F62E-6811-046FD229CC3A}"/>
              </a:ext>
            </a:extLst>
          </p:cNvPr>
          <p:cNvSpPr>
            <a:spLocks noGrp="1"/>
          </p:cNvSpPr>
          <p:nvPr>
            <p:ph type="title"/>
          </p:nvPr>
        </p:nvSpPr>
        <p:spPr>
          <a:xfrm>
            <a:off x="557720" y="612843"/>
            <a:ext cx="2312480" cy="1499738"/>
          </a:xfrm>
        </p:spPr>
        <p:txBody>
          <a:bodyPr anchor="b">
            <a:normAutofit/>
          </a:bodyPr>
          <a:lstStyle/>
          <a:p>
            <a:r>
              <a:rPr lang="en-IN" sz="2000" dirty="0"/>
              <a:t> </a:t>
            </a:r>
          </a:p>
        </p:txBody>
      </p:sp>
      <p:sp>
        <p:nvSpPr>
          <p:cNvPr id="3" name="Content Placeholder 2">
            <a:extLst>
              <a:ext uri="{FF2B5EF4-FFF2-40B4-BE49-F238E27FC236}">
                <a16:creationId xmlns:a16="http://schemas.microsoft.com/office/drawing/2014/main" id="{99A9957E-8C71-124F-7335-3C542FA4C3E5}"/>
              </a:ext>
            </a:extLst>
          </p:cNvPr>
          <p:cNvSpPr>
            <a:spLocks noGrp="1"/>
          </p:cNvSpPr>
          <p:nvPr>
            <p:ph idx="1"/>
          </p:nvPr>
        </p:nvSpPr>
        <p:spPr>
          <a:xfrm>
            <a:off x="557720" y="2149813"/>
            <a:ext cx="2312479" cy="3854197"/>
          </a:xfrm>
        </p:spPr>
        <p:txBody>
          <a:bodyPr>
            <a:normAutofit/>
          </a:bodyPr>
          <a:lstStyle/>
          <a:p>
            <a:r>
              <a:rPr lang="en-IN" sz="1800" dirty="0"/>
              <a:t>Getting further insights by knowing statistically important data</a:t>
            </a:r>
            <a:endParaRPr lang="en-IN" sz="1800" dirty="0">
              <a:solidFill>
                <a:schemeClr val="tx1">
                  <a:lumMod val="85000"/>
                  <a:lumOff val="15000"/>
                </a:schemeClr>
              </a:solidFill>
            </a:endParaRPr>
          </a:p>
        </p:txBody>
      </p:sp>
      <p:sp>
        <p:nvSpPr>
          <p:cNvPr id="18" name="Rectangle 17">
            <a:extLst>
              <a:ext uri="{FF2B5EF4-FFF2-40B4-BE49-F238E27FC236}">
                <a16:creationId xmlns:a16="http://schemas.microsoft.com/office/drawing/2014/main" id="{68DC0EC7-60EA-4BD3-BC04-D547DE1B2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764" y="413053"/>
            <a:ext cx="8212114" cy="6064596"/>
          </a:xfrm>
          <a:prstGeom prst="rect">
            <a:avLst/>
          </a:prstGeom>
          <a:noFill/>
          <a:ln w="6350" cap="sq" cmpd="sng" algn="ctr">
            <a:solidFill>
              <a:srgbClr val="404040"/>
            </a:solidFill>
            <a:prstDash val="solid"/>
            <a:miter lim="800000"/>
          </a:ln>
          <a:effectLst/>
        </p:spPr>
        <p:txBody>
          <a:bodyPr/>
          <a:lstStyle/>
          <a:p>
            <a:endParaRPr lang="en-IN"/>
          </a:p>
        </p:txBody>
      </p:sp>
      <p:pic>
        <p:nvPicPr>
          <p:cNvPr id="7" name="Picture 6">
            <a:extLst>
              <a:ext uri="{FF2B5EF4-FFF2-40B4-BE49-F238E27FC236}">
                <a16:creationId xmlns:a16="http://schemas.microsoft.com/office/drawing/2014/main" id="{F728FCA8-9B83-0EF0-A898-8A73FAC76A04}"/>
              </a:ext>
            </a:extLst>
          </p:cNvPr>
          <p:cNvPicPr>
            <a:picLocks noChangeAspect="1"/>
          </p:cNvPicPr>
          <p:nvPr/>
        </p:nvPicPr>
        <p:blipFill>
          <a:blip r:embed="rId2"/>
          <a:stretch>
            <a:fillRect/>
          </a:stretch>
        </p:blipFill>
        <p:spPr>
          <a:xfrm>
            <a:off x="4049422" y="1478977"/>
            <a:ext cx="7237877" cy="3928453"/>
          </a:xfrm>
          <a:prstGeom prst="rect">
            <a:avLst/>
          </a:prstGeom>
        </p:spPr>
      </p:pic>
    </p:spTree>
    <p:extLst>
      <p:ext uri="{BB962C8B-B14F-4D97-AF65-F5344CB8AC3E}">
        <p14:creationId xmlns:p14="http://schemas.microsoft.com/office/powerpoint/2010/main" val="414892042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{35A761A1-6D0A-4F98-96C6-A71F684C3C11}tf56219246_win32</Template>
  <TotalTime>155</TotalTime>
  <Words>327</Words>
  <Application>Microsoft Office PowerPoint</Application>
  <PresentationFormat>Widescreen</PresentationFormat>
  <Paragraphs>34</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Avenir Next LT Pro</vt:lpstr>
      <vt:lpstr>Avenir Next LT Pro Light</vt:lpstr>
      <vt:lpstr>Garamond</vt:lpstr>
      <vt:lpstr>Times New Roman</vt:lpstr>
      <vt:lpstr>SavonVTI</vt:lpstr>
      <vt:lpstr>Feature Extraction and Price Prediction for Mobile Phones  project-4</vt:lpstr>
      <vt:lpstr>Introduction</vt:lpstr>
      <vt:lpstr>Feature Extraction</vt:lpstr>
      <vt:lpstr>Prediction</vt:lpstr>
      <vt:lpstr>Step by step process    </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Pradeep Chauhan</dc:creator>
  <cp:lastModifiedBy>Pradeep Chauhan</cp:lastModifiedBy>
  <cp:revision>2</cp:revision>
  <dcterms:created xsi:type="dcterms:W3CDTF">2024-10-06T08:02:48Z</dcterms:created>
  <dcterms:modified xsi:type="dcterms:W3CDTF">2024-10-06T10:38:22Z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